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9"/>
  </p:notesMasterIdLst>
  <p:handoutMasterIdLst>
    <p:handoutMasterId r:id="rId50"/>
  </p:handoutMasterIdLst>
  <p:sldIdLst>
    <p:sldId id="268" r:id="rId10"/>
    <p:sldId id="328" r:id="rId11"/>
    <p:sldId id="274" r:id="rId12"/>
    <p:sldId id="341" r:id="rId13"/>
    <p:sldId id="277" r:id="rId14"/>
    <p:sldId id="343" r:id="rId15"/>
    <p:sldId id="279" r:id="rId16"/>
    <p:sldId id="280" r:id="rId17"/>
    <p:sldId id="344" r:id="rId18"/>
    <p:sldId id="345" r:id="rId19"/>
    <p:sldId id="346" r:id="rId20"/>
    <p:sldId id="347" r:id="rId21"/>
    <p:sldId id="284" r:id="rId22"/>
    <p:sldId id="285" r:id="rId23"/>
    <p:sldId id="286" r:id="rId24"/>
    <p:sldId id="348" r:id="rId25"/>
    <p:sldId id="287" r:id="rId26"/>
    <p:sldId id="288" r:id="rId27"/>
    <p:sldId id="315" r:id="rId28"/>
    <p:sldId id="314" r:id="rId29"/>
    <p:sldId id="325" r:id="rId30"/>
    <p:sldId id="318" r:id="rId31"/>
    <p:sldId id="330" r:id="rId32"/>
    <p:sldId id="331" r:id="rId33"/>
    <p:sldId id="321" r:id="rId34"/>
    <p:sldId id="316" r:id="rId35"/>
    <p:sldId id="338" r:id="rId36"/>
    <p:sldId id="339" r:id="rId37"/>
    <p:sldId id="340" r:id="rId38"/>
    <p:sldId id="323" r:id="rId39"/>
    <p:sldId id="336" r:id="rId40"/>
    <p:sldId id="271" r:id="rId41"/>
    <p:sldId id="335" r:id="rId42"/>
    <p:sldId id="289" r:id="rId43"/>
    <p:sldId id="294" r:id="rId44"/>
    <p:sldId id="298" r:id="rId45"/>
    <p:sldId id="299" r:id="rId46"/>
    <p:sldId id="327" r:id="rId47"/>
    <p:sldId id="329" r:id="rId4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 autoAdjust="0"/>
    <p:restoredTop sz="95246" autoAdjust="0"/>
  </p:normalViewPr>
  <p:slideViewPr>
    <p:cSldViewPr snapToObjects="1">
      <p:cViewPr varScale="1">
        <p:scale>
          <a:sx n="156" d="100"/>
          <a:sy n="156" d="100"/>
        </p:scale>
        <p:origin x="960" y="3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19.02.2020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19.02.2020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skim over the application</a:t>
            </a:r>
            <a:r>
              <a:rPr lang="en-US" baseline="0" dirty="0" smtClean="0"/>
              <a:t>s quickly with the desired properties. E.g., e-voting and crypto currency wallets require both integrity and confidentiality. Smart home, medical devices and industrial control systems requires integrity.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the trusted path. Local and remote versions. End points are trusted entities. For local trusted path, we need a trusted endpoint, a trusted software or a TEE enclave can serve the purpose. However for the remote trusted path, this is not require. However, in literature, usage of hypervisor, TEE is common as a trusted anchor on the local host while constructing trusted path to a remote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Absence of the support for the mouse pointer may seem like a functional limitation</a:t>
            </a:r>
            <a:r>
              <a:rPr lang="en-US" baseline="0" dirty="0" smtClean="0"/>
              <a:t> but in creates security problem. .. &lt;&lt;Explain the early form submission attack briefly&gt;&gt;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74" y="2572785"/>
            <a:ext cx="1371600" cy="1371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87305" y="1907615"/>
            <a:ext cx="3439915" cy="2129906"/>
            <a:chOff x="3486898" y="2484209"/>
            <a:chExt cx="3439915" cy="2129906"/>
          </a:xfrm>
        </p:grpSpPr>
        <p:grpSp>
          <p:nvGrpSpPr>
            <p:cNvPr id="10" name="Group 9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755229" y="28967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55229" y="345676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160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87305" y="1907615"/>
            <a:ext cx="3439915" cy="2129906"/>
            <a:chOff x="3486898" y="2484209"/>
            <a:chExt cx="3439915" cy="2129906"/>
          </a:xfrm>
        </p:grpSpPr>
        <p:grpSp>
          <p:nvGrpSpPr>
            <p:cNvPr id="10" name="Group 9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329580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Insulin</a:t>
                </a:r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2431" y="881137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</a:t>
                </a:r>
                <a:r>
                  <a:rPr lang="en-US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beat</a:t>
                </a:r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755229" y="28967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55229" y="345676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87305" y="1907615"/>
            <a:ext cx="3439915" cy="2129906"/>
            <a:chOff x="3486898" y="2484209"/>
            <a:chExt cx="3439915" cy="2129906"/>
          </a:xfrm>
        </p:grpSpPr>
        <p:grpSp>
          <p:nvGrpSpPr>
            <p:cNvPr id="10" name="Group 9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329580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Insulin</a:t>
                </a:r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2431" y="881137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</a:t>
                </a:r>
                <a:r>
                  <a:rPr lang="en-US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beat</a:t>
                </a:r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755229" y="28967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55229" y="345676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06" y="4228020"/>
            <a:ext cx="1565912" cy="15659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61341" y="232019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30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61341" y="287175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75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63066" y="4215566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82091" y="2609138"/>
            <a:ext cx="3439915" cy="2129906"/>
            <a:chOff x="3486898" y="2484209"/>
            <a:chExt cx="3439915" cy="2129906"/>
          </a:xfrm>
        </p:grpSpPr>
        <p:grpSp>
          <p:nvGrpSpPr>
            <p:cNvPr id="13" name="Group 12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755229" y="28967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55229" y="345676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24437" y="3031599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110228" y="4074292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523350" y="2681230"/>
            <a:ext cx="3560869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12352" y="5744973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48685" y="5732084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43308" y="289678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9329" y="2914290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43308" y="3448345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89329" y="3465847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03870" y="2637984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7217" y="2484209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" name="Elbow Connector 8"/>
          <p:cNvCxnSpPr>
            <a:stCxn id="21" idx="0"/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3" idx="3"/>
          </p:cNvCxnSpPr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589329" y="4567042"/>
            <a:ext cx="129073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Notification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43308" y="4531937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55595" y="452325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Yes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89329" y="5117068"/>
            <a:ext cx="849913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Repeat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243308" y="50819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318084" y="5073278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Every day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15" y="5157422"/>
            <a:ext cx="228295" cy="22829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15" y="4606439"/>
            <a:ext cx="228295" cy="228295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243308" y="3982430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89329" y="3999932"/>
            <a:ext cx="110959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Isosceles Triangle 52"/>
          <p:cNvSpPr/>
          <p:nvPr/>
        </p:nvSpPr>
        <p:spPr>
          <a:xfrm>
            <a:off x="6771731" y="2801132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 flipV="1">
            <a:off x="6771731" y="5593188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53" idx="3"/>
            <a:endCxn id="54" idx="3"/>
          </p:cNvCxnSpPr>
          <p:nvPr/>
        </p:nvCxnSpPr>
        <p:spPr>
          <a:xfrm>
            <a:off x="6861486" y="2955882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817717" y="3013872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13813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40153" y="1886978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19834" y="1823610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0519" y="2715537"/>
            <a:ext cx="1615914" cy="610914"/>
            <a:chOff x="4740211" y="5688707"/>
            <a:chExt cx="1615914" cy="610914"/>
          </a:xfrm>
        </p:grpSpPr>
        <p:sp>
          <p:nvSpPr>
            <p:cNvPr id="53" name="Rounded Rectangle 52"/>
            <p:cNvSpPr/>
            <p:nvPr/>
          </p:nvSpPr>
          <p:spPr>
            <a:xfrm>
              <a:off x="4740211" y="568870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4811104" y="5761969"/>
              <a:ext cx="666168" cy="47104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5719536" y="5768253"/>
              <a:ext cx="579243" cy="464756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2656007" y="2555689"/>
            <a:ext cx="1283492" cy="93060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2187397" y="2786785"/>
            <a:ext cx="454437" cy="4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65" grpId="0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7092" y="3276599"/>
            <a:ext cx="10028558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9" y="3276599"/>
            <a:ext cx="755650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8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9619" y="3886200"/>
            <a:ext cx="1524000" cy="4572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1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54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95" y="2579054"/>
            <a:ext cx="5453359" cy="29073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37700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4489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3015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7892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314343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357728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808290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9619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7154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41377" y="4492720"/>
            <a:ext cx="5434778" cy="959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67897" y="55727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85350" y="598145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3850" y="12305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Relay to the host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08290" y="12305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Overlay generator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10477" y="169760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en-US" dirty="0" err="1" smtClean="0">
                <a:solidFill>
                  <a:srgbClr val="FF0000"/>
                </a:solidFill>
              </a:rPr>
              <a:t>hdmi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10477" y="220972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10477" y="26403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relay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1449388" y="2819400"/>
            <a:ext cx="7696200" cy="9434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1445417" y="1447800"/>
            <a:ext cx="7696202" cy="136280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" y="4403726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98" y="4403726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19" y="4615648"/>
            <a:ext cx="570223" cy="950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81" y="4375152"/>
            <a:ext cx="1905000" cy="190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4503" y="3427193"/>
            <a:ext cx="42634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pic>
        <p:nvPicPr>
          <p:cNvPr id="19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38" y="1369445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389019" y="4019450"/>
            <a:ext cx="2023311" cy="1615827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Android Protected Confirmation</a:t>
            </a:r>
          </a:p>
          <a:p>
            <a:pPr lvl="0">
              <a:defRPr/>
            </a:pP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You are going to program </a:t>
            </a: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Heart beat 75 </a:t>
            </a: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sz="1100" kern="0" dirty="0" err="1" smtClean="0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sz="1100" kern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Notification Yes</a:t>
            </a: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Repeat Every day</a:t>
            </a: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And mode ……</a:t>
            </a: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24992" y="4054494"/>
            <a:ext cx="129073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Notification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53747" y="4019389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91258" y="401070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Yes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24992" y="4604520"/>
            <a:ext cx="849913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Repeat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53747" y="4569415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53747" y="456073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Every day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78" y="4644874"/>
            <a:ext cx="228295" cy="2282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278" y="4093891"/>
            <a:ext cx="228295" cy="22829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1882" y="2297112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0" idx="3"/>
          </p:cNvCxnSpPr>
          <p:nvPr/>
        </p:nvCxnSpPr>
        <p:spPr>
          <a:xfrm flipV="1">
            <a:off x="6328144" y="2114458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0" idx="3"/>
          </p:cNvCxnSpPr>
          <p:nvPr/>
        </p:nvCxnSpPr>
        <p:spPr>
          <a:xfrm>
            <a:off x="6328144" y="3367076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30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300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38952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3330</TotalTime>
  <Words>1150</Words>
  <Application>Microsoft Office PowerPoint</Application>
  <PresentationFormat>Custom</PresentationFormat>
  <Paragraphs>394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Transaction Confirmation Devices: What is bad about it?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PowerPoint Presentation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226</cp:revision>
  <cp:lastPrinted>2013-06-08T11:22:51Z</cp:lastPrinted>
  <dcterms:created xsi:type="dcterms:W3CDTF">2019-12-03T10:53:56Z</dcterms:created>
  <dcterms:modified xsi:type="dcterms:W3CDTF">2020-02-19T16:08:40Z</dcterms:modified>
</cp:coreProperties>
</file>